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79" r:id="rId3"/>
    <p:sldId id="282" r:id="rId4"/>
    <p:sldId id="287" r:id="rId5"/>
    <p:sldId id="290" r:id="rId6"/>
    <p:sldId id="257" r:id="rId7"/>
    <p:sldId id="258" r:id="rId8"/>
    <p:sldId id="259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3" r:id="rId27"/>
    <p:sldId id="284" r:id="rId28"/>
    <p:sldId id="285" r:id="rId29"/>
    <p:sldId id="286" r:id="rId30"/>
    <p:sldId id="288" r:id="rId31"/>
    <p:sldId id="289" r:id="rId32"/>
    <p:sldId id="29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59"/>
    <p:restoredTop sz="94715"/>
  </p:normalViewPr>
  <p:slideViewPr>
    <p:cSldViewPr snapToGrid="0" snapToObjects="1">
      <p:cViewPr varScale="1">
        <p:scale>
          <a:sx n="85" d="100"/>
          <a:sy n="85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headctstudy.qure.ai/" TargetMode="External"/><Relationship Id="rId4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re.ai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LR-7434.jpg" descr="LR-743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90" y="2772125"/>
            <a:ext cx="10591620" cy="646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Artificial Intelligence in Health Care"/>
          <p:cNvSpPr txBox="1"/>
          <p:nvPr/>
        </p:nvSpPr>
        <p:spPr>
          <a:xfrm>
            <a:off x="2279285" y="796241"/>
            <a:ext cx="8446229" cy="1557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rgbClr val="0B0404"/>
                </a:solidFill>
              </a:defRPr>
            </a:lvl1pPr>
          </a:lstStyle>
          <a:p>
            <a:r>
              <a:t>Artificial Intelligence in Health Care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rrent Status of Diagno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Current Status of Diagnosis</a:t>
            </a:r>
          </a:p>
        </p:txBody>
      </p:sp>
      <p:sp>
        <p:nvSpPr>
          <p:cNvPr id="215" name="High Morbidity at Nigh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 Morbidity at Night</a:t>
            </a:r>
          </a:p>
          <a:p>
            <a:r>
              <a:t>MRI takes longer and less available</a:t>
            </a:r>
          </a:p>
          <a:p>
            <a:r>
              <a:t>Emergency</a:t>
            </a:r>
          </a:p>
        </p:txBody>
      </p:sp>
      <p:pic>
        <p:nvPicPr>
          <p:cNvPr id="216" name="CT_Scan.png" descr="CT_Sc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7961" y="4524215"/>
            <a:ext cx="2634752" cy="241967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Line"/>
          <p:cNvSpPr/>
          <p:nvPr/>
        </p:nvSpPr>
        <p:spPr>
          <a:xfrm>
            <a:off x="8515350" y="5734050"/>
            <a:ext cx="688766" cy="0"/>
          </a:xfrm>
          <a:prstGeom prst="line">
            <a:avLst/>
          </a:prstGeom>
          <a:ln w="889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" name="CT…"/>
          <p:cNvSpPr txBox="1"/>
          <p:nvPr/>
        </p:nvSpPr>
        <p:spPr>
          <a:xfrm>
            <a:off x="9160981" y="7103720"/>
            <a:ext cx="370271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CT</a:t>
            </a:r>
          </a:p>
          <a:p>
            <a:r>
              <a:t>Widely available and fast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  <p:bldP spid="2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qER - Head CT interpre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qER - Head CT interpretation</a:t>
            </a:r>
          </a:p>
        </p:txBody>
      </p:sp>
      <p:pic>
        <p:nvPicPr>
          <p:cNvPr id="221" name="Screen Shot 2019-03-15 at 1.14.11 AM.png" descr="Screen Shot 2019-03-15 at 1.14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512" y="4112524"/>
            <a:ext cx="5795157" cy="3255752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tect abnormal Head CT scans"/>
          <p:cNvSpPr/>
          <p:nvPr/>
        </p:nvSpPr>
        <p:spPr>
          <a:xfrm>
            <a:off x="1248519" y="5167262"/>
            <a:ext cx="2234705" cy="1146276"/>
          </a:xfrm>
          <a:prstGeom prst="rect">
            <a:avLst/>
          </a:prstGeom>
          <a:solidFill>
            <a:srgbClr val="000000">
              <a:alpha val="81734"/>
            </a:srgbClr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Detect abnormal Head CT scans</a:t>
            </a:r>
          </a:p>
        </p:txBody>
      </p:sp>
      <p:sp>
        <p:nvSpPr>
          <p:cNvPr id="223" name="Identifies 9 critical abnormalities"/>
          <p:cNvSpPr/>
          <p:nvPr/>
        </p:nvSpPr>
        <p:spPr>
          <a:xfrm>
            <a:off x="8970119" y="4303662"/>
            <a:ext cx="2544465" cy="1146276"/>
          </a:xfrm>
          <a:prstGeom prst="rect">
            <a:avLst/>
          </a:prstGeom>
          <a:solidFill>
            <a:srgbClr val="000000">
              <a:alpha val="81734"/>
            </a:srgbClr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Identifies 9 critical abnormalities</a:t>
            </a:r>
          </a:p>
        </p:txBody>
      </p:sp>
      <p:sp>
        <p:nvSpPr>
          <p:cNvPr id="224" name="ICH…"/>
          <p:cNvSpPr/>
          <p:nvPr/>
        </p:nvSpPr>
        <p:spPr>
          <a:xfrm>
            <a:off x="7615004" y="5173612"/>
            <a:ext cx="1522828" cy="1133576"/>
          </a:xfrm>
          <a:prstGeom prst="ellipse">
            <a:avLst/>
          </a:prstGeom>
          <a:solidFill>
            <a:srgbClr val="767777"/>
          </a:solidFill>
          <a:ln w="12700">
            <a:solidFill>
              <a:srgbClr val="5A00D4"/>
            </a:solidFill>
            <a:miter lim="400000"/>
          </a:ln>
          <a:effectLst>
            <a:outerShdw blurRad="190500" dist="8455" dir="5400000" rotWithShape="0">
              <a:srgbClr val="929292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ICH</a:t>
            </a:r>
          </a:p>
          <a:p>
            <a: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Fract</a:t>
            </a:r>
            <a:r>
              <a:rPr lang="en-US" dirty="0"/>
              <a:t>u</a:t>
            </a:r>
            <a:r>
              <a:rPr dirty="0"/>
              <a:t>re</a:t>
            </a:r>
          </a:p>
          <a:p>
            <a: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…</a:t>
            </a:r>
          </a:p>
        </p:txBody>
      </p:sp>
      <p:sp>
        <p:nvSpPr>
          <p:cNvPr id="225" name="Rounded Rectangle"/>
          <p:cNvSpPr/>
          <p:nvPr/>
        </p:nvSpPr>
        <p:spPr>
          <a:xfrm>
            <a:off x="8157269" y="6406157"/>
            <a:ext cx="2344887" cy="451843"/>
          </a:xfrm>
          <a:prstGeom prst="roundRect">
            <a:avLst>
              <a:gd name="adj" fmla="val 38854"/>
            </a:avLst>
          </a:prstGeom>
          <a:solidFill>
            <a:srgbClr val="7B7B7B"/>
          </a:solidFill>
          <a:ln w="12700">
            <a:solidFill>
              <a:srgbClr val="8800E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" name="Critical : Positive"/>
          <p:cNvSpPr txBox="1"/>
          <p:nvPr/>
        </p:nvSpPr>
        <p:spPr>
          <a:xfrm>
            <a:off x="8386762" y="6313538"/>
            <a:ext cx="1948359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Critical : Positive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v2-img3.jpg" descr="ai-v2-img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9116" y="39428"/>
            <a:ext cx="13931632" cy="9674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ag the 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Tag the objects</a:t>
            </a:r>
          </a:p>
        </p:txBody>
      </p:sp>
      <p:pic>
        <p:nvPicPr>
          <p:cNvPr id="231" name="0*JCcHHk4HtYgfdWRa..jpeg" descr="0*JCcHHk4HtYgfdWRa.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2873722"/>
            <a:ext cx="8663291" cy="4818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How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How?</a:t>
            </a:r>
          </a:p>
        </p:txBody>
      </p:sp>
      <p:sp>
        <p:nvSpPr>
          <p:cNvPr id="234" name="DOGS"/>
          <p:cNvSpPr txBox="1"/>
          <p:nvPr/>
        </p:nvSpPr>
        <p:spPr>
          <a:xfrm>
            <a:off x="945438" y="2241245"/>
            <a:ext cx="1552709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 b="0"/>
            </a:lvl1pPr>
          </a:lstStyle>
          <a:p>
            <a:r>
              <a:t>DOGS</a:t>
            </a:r>
          </a:p>
        </p:txBody>
      </p:sp>
      <p:pic>
        <p:nvPicPr>
          <p:cNvPr id="235" name="download.jpeg" descr="downloa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9171" y="4136404"/>
            <a:ext cx="1996704" cy="1996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download (1).jpeg" descr="download (1)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8272" y="2646397"/>
            <a:ext cx="2728256" cy="1457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omeranian_01.jpeg" descr="Pomeranian_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15301" y="3712485"/>
            <a:ext cx="2455478" cy="1278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s.jpeg" descr="images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95949" y="5978847"/>
            <a:ext cx="1996704" cy="1996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red-havanese-puppy-of-8-weeks-royalty-free-image-163603629-1544215495.jpg" descr="red-havanese-puppy-of-8-weeks-royalty-free-image-163603629-154421549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32527" y="5892621"/>
            <a:ext cx="1802265" cy="2692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How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How?</a:t>
            </a:r>
          </a:p>
        </p:txBody>
      </p:sp>
      <p:sp>
        <p:nvSpPr>
          <p:cNvPr id="242" name="We need lot of data to train AI algorithm to be accurate"/>
          <p:cNvSpPr txBox="1">
            <a:spLocks noGrp="1"/>
          </p:cNvSpPr>
          <p:nvPr>
            <p:ph type="body" sz="quarter" idx="1"/>
          </p:nvPr>
        </p:nvSpPr>
        <p:spPr>
          <a:xfrm>
            <a:off x="1141858" y="4281487"/>
            <a:ext cx="9944945" cy="1370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defTabSz="408940">
              <a:spcBef>
                <a:spcPts val="2900"/>
              </a:spcBef>
              <a:buSzTx/>
              <a:buNone/>
              <a:defRPr sz="4200"/>
            </a:lvl1pPr>
          </a:lstStyle>
          <a:p>
            <a:r>
              <a:t>We need lot of data to train AI algorithm to be accurate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ake a large dataset (as many images as possible)"/>
          <p:cNvSpPr txBox="1"/>
          <p:nvPr/>
        </p:nvSpPr>
        <p:spPr>
          <a:xfrm>
            <a:off x="1147921" y="1866996"/>
            <a:ext cx="10708958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Take a large dataset (as many images as possible)</a:t>
            </a:r>
          </a:p>
        </p:txBody>
      </p:sp>
      <p:sp>
        <p:nvSpPr>
          <p:cNvPr id="245" name="Label the data"/>
          <p:cNvSpPr txBox="1"/>
          <p:nvPr/>
        </p:nvSpPr>
        <p:spPr>
          <a:xfrm>
            <a:off x="1181988" y="3213196"/>
            <a:ext cx="313512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rPr dirty="0"/>
              <a:t>Label the data</a:t>
            </a:r>
          </a:p>
        </p:txBody>
      </p:sp>
      <p:sp>
        <p:nvSpPr>
          <p:cNvPr id="246" name="Run AI (deep learning) on it"/>
          <p:cNvSpPr txBox="1"/>
          <p:nvPr/>
        </p:nvSpPr>
        <p:spPr>
          <a:xfrm>
            <a:off x="1166685" y="4559396"/>
            <a:ext cx="5858130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Run AI (deep learning) on 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/>
      <p:bldP spid="2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Neural Networks</a:t>
            </a:r>
          </a:p>
        </p:txBody>
      </p:sp>
      <p:pic>
        <p:nvPicPr>
          <p:cNvPr id="249" name="1*nRRXhhjSjKNpGn-T3yF2Ew.jpeg" descr="1*nRRXhhjSjKNpGn-T3yF2Ew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3110" y="3456235"/>
            <a:ext cx="7391401" cy="335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Screen Shot 2019-03-15 at 11.22.52 PM.png" descr="Screen Shot 2019-03-15 at 11.22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3039" y="7093644"/>
            <a:ext cx="5372101" cy="123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5C08-2B2F-8B44-BE5E-FCFEBFD7F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3352800"/>
            <a:ext cx="28321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DB91E-6A71-8341-AD41-F0B3DEBEA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634573"/>
            <a:ext cx="5994400" cy="660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onvolution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Convolution Neural Networks</a:t>
            </a:r>
          </a:p>
        </p:txBody>
      </p:sp>
      <p:pic>
        <p:nvPicPr>
          <p:cNvPr id="256" name="Screen-Shot-2018-05-17-at-9.02.15-PM.png" descr="Screen-Shot-2018-05-17-at-9.02.15-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322" y="3535502"/>
            <a:ext cx="11620156" cy="4068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CAD90B-26EF-6E4C-AA29-C8F8D18BC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68" y="1236962"/>
            <a:ext cx="11185846" cy="745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72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nvolution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Convolution Neural Networks</a:t>
            </a:r>
          </a:p>
        </p:txBody>
      </p:sp>
      <p:pic>
        <p:nvPicPr>
          <p:cNvPr id="259" name="1*MrGSULUtkXc0Ou07QouV8A.gif" descr="1*MrGSULUtkXc0Ou07QouV8A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5778" y="4074809"/>
            <a:ext cx="4172844" cy="3051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1*uJpkfkm2Lr72mJtRaqoKZg.png" descr="1*uJpkfkm2Lr72mJtRaqoKZ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546" y="2019300"/>
            <a:ext cx="4432301" cy="71628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279049-BD58-DA47-B7C8-ADC66003C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49847"/>
              </p:ext>
            </p:extLst>
          </p:nvPr>
        </p:nvGraphicFramePr>
        <p:xfrm>
          <a:off x="3051887" y="2858022"/>
          <a:ext cx="1430172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724">
                  <a:extLst>
                    <a:ext uri="{9D8B030D-6E8A-4147-A177-3AD203B41FA5}">
                      <a16:colId xmlns:a16="http://schemas.microsoft.com/office/drawing/2014/main" val="3997691564"/>
                    </a:ext>
                  </a:extLst>
                </a:gridCol>
                <a:gridCol w="476724">
                  <a:extLst>
                    <a:ext uri="{9D8B030D-6E8A-4147-A177-3AD203B41FA5}">
                      <a16:colId xmlns:a16="http://schemas.microsoft.com/office/drawing/2014/main" val="1727014487"/>
                    </a:ext>
                  </a:extLst>
                </a:gridCol>
                <a:gridCol w="476724">
                  <a:extLst>
                    <a:ext uri="{9D8B030D-6E8A-4147-A177-3AD203B41FA5}">
                      <a16:colId xmlns:a16="http://schemas.microsoft.com/office/drawing/2014/main" val="761241744"/>
                    </a:ext>
                  </a:extLst>
                </a:gridCol>
              </a:tblGrid>
              <a:tr h="3264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85550"/>
                  </a:ext>
                </a:extLst>
              </a:tr>
              <a:tr h="32648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49353"/>
                  </a:ext>
                </a:extLst>
              </a:tr>
              <a:tr h="3264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47342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volution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Convolution Neural Networks</a:t>
            </a:r>
          </a:p>
        </p:txBody>
      </p:sp>
      <p:pic>
        <p:nvPicPr>
          <p:cNvPr id="263" name="1*4GLv7_4BbKXnpc6BRb0Aew.png" descr="1*4GLv7_4BbKXnpc6BRb0A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4235251"/>
            <a:ext cx="10160000" cy="246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I in radi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AI in radiology</a:t>
            </a:r>
          </a:p>
        </p:txBody>
      </p:sp>
      <p:pic>
        <p:nvPicPr>
          <p:cNvPr id="266" name="c5d7c3ed6c7fe53e59c2dd902e44b9_big_gallery.jpg" descr="c5d7c3ed6c7fe53e59c2dd902e44b9_big_galler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141" y="2663924"/>
            <a:ext cx="2735685" cy="273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0596" y="2608887"/>
            <a:ext cx="2308608" cy="28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blood_intraventricular.jpg" descr="blood_intraventricula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03974" y="2608887"/>
            <a:ext cx="2831600" cy="28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300px-Infarction.svg.png" descr="300px-Infarction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0141" y="6406232"/>
            <a:ext cx="2735685" cy="273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cb1f533317efe6888fc9620f217ffe_thumb.jpg" descr="cb1f533317efe6888fc9620f217ffe_thumb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97057" y="6406232"/>
            <a:ext cx="2735686" cy="273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398-15_default.jpg" descr="398-15_default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78779" y="6260666"/>
            <a:ext cx="2481990" cy="3026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I in radi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AI in radiology</a:t>
            </a:r>
          </a:p>
        </p:txBody>
      </p:sp>
      <p:sp>
        <p:nvSpPr>
          <p:cNvPr id="274" name="AI in radiology"/>
          <p:cNvSpPr txBox="1"/>
          <p:nvPr/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AI in radiology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5778" y="2912467"/>
            <a:ext cx="9623414" cy="392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7400" y="8737600"/>
            <a:ext cx="6388100" cy="50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Natural Language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Natural Language Processing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015" y="4066671"/>
            <a:ext cx="10792770" cy="3712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Pipeline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7950" y="3227871"/>
            <a:ext cx="5924860" cy="5025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A85AA-474D-0F4D-AF72-B0F5C4C3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interpret?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FA23D-5D25-F24D-B7B0-D4CEC303A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r>
              <a:rPr lang="en-US" dirty="0"/>
              <a:t>Sensitivity</a:t>
            </a:r>
          </a:p>
          <a:p>
            <a:r>
              <a:rPr lang="en-US" dirty="0"/>
              <a:t>Specificity</a:t>
            </a:r>
          </a:p>
          <a:p>
            <a:r>
              <a:rPr lang="en-US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36434218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C5B1-0973-C448-A4F3-5A140150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Sensitivity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46B143-AD89-CC4C-AF1C-09DACAE78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5790"/>
              </p:ext>
            </p:extLst>
          </p:nvPr>
        </p:nvGraphicFramePr>
        <p:xfrm>
          <a:off x="2976657" y="3132944"/>
          <a:ext cx="7051485" cy="1693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495">
                  <a:extLst>
                    <a:ext uri="{9D8B030D-6E8A-4147-A177-3AD203B41FA5}">
                      <a16:colId xmlns:a16="http://schemas.microsoft.com/office/drawing/2014/main" val="1559843593"/>
                    </a:ext>
                  </a:extLst>
                </a:gridCol>
                <a:gridCol w="2350495">
                  <a:extLst>
                    <a:ext uri="{9D8B030D-6E8A-4147-A177-3AD203B41FA5}">
                      <a16:colId xmlns:a16="http://schemas.microsoft.com/office/drawing/2014/main" val="4043788046"/>
                    </a:ext>
                  </a:extLst>
                </a:gridCol>
                <a:gridCol w="2350495">
                  <a:extLst>
                    <a:ext uri="{9D8B030D-6E8A-4147-A177-3AD203B41FA5}">
                      <a16:colId xmlns:a16="http://schemas.microsoft.com/office/drawing/2014/main" val="3449827074"/>
                    </a:ext>
                  </a:extLst>
                </a:gridCol>
              </a:tblGrid>
              <a:tr h="564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535836"/>
                  </a:ext>
                </a:extLst>
              </a:tr>
              <a:tr h="564629">
                <a:tc>
                  <a:txBody>
                    <a:bodyPr/>
                    <a:lstStyle/>
                    <a:p>
                      <a:r>
                        <a:rPr lang="en-US" dirty="0"/>
                        <a:t>Actual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905547"/>
                  </a:ext>
                </a:extLst>
              </a:tr>
              <a:tr h="564629">
                <a:tc>
                  <a:txBody>
                    <a:bodyPr/>
                    <a:lstStyle/>
                    <a:p>
                      <a:r>
                        <a:rPr lang="en-US" dirty="0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34445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CFE1302-A520-274A-924A-2A3671EBC54F}"/>
              </a:ext>
            </a:extLst>
          </p:cNvPr>
          <p:cNvSpPr/>
          <p:nvPr/>
        </p:nvSpPr>
        <p:spPr>
          <a:xfrm>
            <a:off x="1643462" y="5426854"/>
            <a:ext cx="5190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Sensitivity = 500/(500 + 90) = 0.847</a:t>
            </a:r>
          </a:p>
        </p:txBody>
      </p:sp>
    </p:spTree>
    <p:extLst>
      <p:ext uri="{BB962C8B-B14F-4D97-AF65-F5344CB8AC3E}">
        <p14:creationId xmlns:p14="http://schemas.microsoft.com/office/powerpoint/2010/main" val="220829093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38E0-0978-CB48-8E0F-B4E033D8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Specificity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F53B9A-9913-EF46-8F27-4770793E204C}"/>
              </a:ext>
            </a:extLst>
          </p:cNvPr>
          <p:cNvSpPr/>
          <p:nvPr/>
        </p:nvSpPr>
        <p:spPr>
          <a:xfrm>
            <a:off x="1630638" y="5426854"/>
            <a:ext cx="5216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Specificity = 500/(500 + 90) = 0.847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4BB5CD-DE63-1C4B-A007-31A62FBF8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756512"/>
              </p:ext>
            </p:extLst>
          </p:nvPr>
        </p:nvGraphicFramePr>
        <p:xfrm>
          <a:off x="2976657" y="3132944"/>
          <a:ext cx="7051485" cy="1693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495">
                  <a:extLst>
                    <a:ext uri="{9D8B030D-6E8A-4147-A177-3AD203B41FA5}">
                      <a16:colId xmlns:a16="http://schemas.microsoft.com/office/drawing/2014/main" val="1559843593"/>
                    </a:ext>
                  </a:extLst>
                </a:gridCol>
                <a:gridCol w="2350495">
                  <a:extLst>
                    <a:ext uri="{9D8B030D-6E8A-4147-A177-3AD203B41FA5}">
                      <a16:colId xmlns:a16="http://schemas.microsoft.com/office/drawing/2014/main" val="4043788046"/>
                    </a:ext>
                  </a:extLst>
                </a:gridCol>
                <a:gridCol w="2350495">
                  <a:extLst>
                    <a:ext uri="{9D8B030D-6E8A-4147-A177-3AD203B41FA5}">
                      <a16:colId xmlns:a16="http://schemas.microsoft.com/office/drawing/2014/main" val="3449827074"/>
                    </a:ext>
                  </a:extLst>
                </a:gridCol>
              </a:tblGrid>
              <a:tr h="564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535836"/>
                  </a:ext>
                </a:extLst>
              </a:tr>
              <a:tr h="564629">
                <a:tc>
                  <a:txBody>
                    <a:bodyPr/>
                    <a:lstStyle/>
                    <a:p>
                      <a:r>
                        <a:rPr lang="en-US" dirty="0"/>
                        <a:t>Actual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905547"/>
                  </a:ext>
                </a:extLst>
              </a:tr>
              <a:tr h="564629">
                <a:tc>
                  <a:txBody>
                    <a:bodyPr/>
                    <a:lstStyle/>
                    <a:p>
                      <a:r>
                        <a:rPr lang="en-US" dirty="0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344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4577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A57A-D704-A14F-8880-9759B90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ROC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B9E0B-0C8D-2244-9DB8-B4B9922F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2197516"/>
            <a:ext cx="6654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928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8C7A-B591-CF44-B765-EA227656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AI in health care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A3915-DB6D-F347-A590-7A9103AE4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Medical Records and Other data</a:t>
            </a:r>
          </a:p>
          <a:p>
            <a:r>
              <a:rPr lang="en-US" dirty="0"/>
              <a:t>Health Monitoring</a:t>
            </a:r>
          </a:p>
          <a:p>
            <a:r>
              <a:rPr lang="en-US" dirty="0"/>
              <a:t>Analyzing radiological images like x-rays, head </a:t>
            </a:r>
            <a:r>
              <a:rPr lang="en-US" dirty="0" err="1"/>
              <a:t>ct</a:t>
            </a:r>
            <a:r>
              <a:rPr lang="en-US" dirty="0"/>
              <a:t> scans etc..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C0846A-FD1D-3247-960C-2912D226B2A4}"/>
              </a:ext>
            </a:extLst>
          </p:cNvPr>
          <p:cNvSpPr/>
          <p:nvPr/>
        </p:nvSpPr>
        <p:spPr>
          <a:xfrm>
            <a:off x="952500" y="6100997"/>
            <a:ext cx="10919710" cy="113925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338572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07C83-8AB7-3741-A883-34771A14A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76" y="2877419"/>
            <a:ext cx="4017364" cy="548709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2D693F-5E84-FF4A-8B97-C48E27C76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1905"/>
              </p:ext>
            </p:extLst>
          </p:nvPr>
        </p:nvGraphicFramePr>
        <p:xfrm>
          <a:off x="5735227" y="5781893"/>
          <a:ext cx="5807199" cy="1958322"/>
        </p:xfrm>
        <a:graphic>
          <a:graphicData uri="http://schemas.openxmlformats.org/drawingml/2006/table">
            <a:tbl>
              <a:tblPr firstRow="1" bandRow="1"/>
              <a:tblGrid>
                <a:gridCol w="1935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5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92">
                <a:tc>
                  <a:txBody>
                    <a:bodyPr/>
                    <a:lstStyle/>
                    <a:p>
                      <a:endParaRPr lang="en-US" sz="1200" b="0" i="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4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Reader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14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Reader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Reader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latin typeface="Avenir Book" charset="0"/>
                          <a:ea typeface="Avenir Book" charset="0"/>
                          <a:cs typeface="Avenir Book" charset="0"/>
                        </a:rPr>
                        <a:t>QureAlgo</a:t>
                      </a:r>
                      <a:endParaRPr lang="en-US" sz="1200" b="0" i="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0.87 </a:t>
                      </a:r>
                      <a:r>
                        <a:rPr lang="en-US" sz="8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(0.7257-0.9570)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0.90</a:t>
                      </a:r>
                      <a:r>
                        <a:rPr lang="en-US" sz="1200" b="0" i="0" baseline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800" b="0" i="0" baseline="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(</a:t>
                      </a:r>
                      <a:r>
                        <a:rPr lang="fi-FI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  <a:sym typeface="Arial"/>
                        </a:rPr>
                        <a:t>0.8715</a:t>
                      </a:r>
                      <a:r>
                        <a:rPr lang="fi-FI" sz="8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  <a:sym typeface="Arial"/>
                        </a:rPr>
                        <a:t> </a:t>
                      </a:r>
                      <a:r>
                        <a:rPr lang="fi-FI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  <a:sym typeface="Arial"/>
                        </a:rPr>
                        <a:t>-</a:t>
                      </a:r>
                      <a:r>
                        <a:rPr lang="fi-FI" sz="8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  <a:sym typeface="Arial"/>
                        </a:rPr>
                        <a:t> </a:t>
                      </a:r>
                      <a:r>
                        <a:rPr lang="fi-FI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  <a:sym typeface="Arial"/>
                        </a:rPr>
                        <a:t>0:9284</a:t>
                      </a:r>
                      <a:r>
                        <a:rPr lang="fi-FI" sz="800" dirty="0">
                          <a:latin typeface="Avenir Book" charset="0"/>
                          <a:ea typeface="Avenir Book" charset="0"/>
                          <a:cs typeface="Avenir Book" charset="0"/>
                        </a:rPr>
                        <a:t>)</a:t>
                      </a:r>
                      <a:endParaRPr lang="en-US" sz="800" b="0" i="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20D742-D5A0-1749-AB0F-C6BC5A034588}"/>
                  </a:ext>
                </a:extLst>
              </p:cNvPr>
              <p:cNvSpPr txBox="1"/>
              <p:nvPr/>
            </p:nvSpPr>
            <p:spPr>
              <a:xfrm>
                <a:off x="9364309" y="3661718"/>
                <a:ext cx="19900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venir Book" charset="0"/>
                    <a:ea typeface="Avenir Book" charset="0"/>
                    <a:cs typeface="Avenir Book" charset="0"/>
                  </a:rPr>
                  <a:t>AUC : 0.9624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±</m:t>
                    </m:r>
                  </m:oMath>
                </a14:m>
                <a:r>
                  <a:rPr lang="en-US" sz="1100" dirty="0">
                    <a:latin typeface="Avenir Book" charset="0"/>
                    <a:ea typeface="Avenir Book" charset="0"/>
                    <a:cs typeface="Avenir Book" charset="0"/>
                  </a:rPr>
                  <a:t> 0.0420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20D742-D5A0-1749-AB0F-C6BC5A03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09" y="3661718"/>
                <a:ext cx="1990010" cy="26161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104A868-736E-484A-B977-15DA7B7AB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40" y="2177907"/>
            <a:ext cx="3956829" cy="2967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DE4B0D-6B5B-FE42-8A75-6E03486F2969}"/>
              </a:ext>
            </a:extLst>
          </p:cNvPr>
          <p:cNvSpPr txBox="1"/>
          <p:nvPr/>
        </p:nvSpPr>
        <p:spPr>
          <a:xfrm>
            <a:off x="2174134" y="1990854"/>
            <a:ext cx="2465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accent4">
                    <a:lumMod val="50000"/>
                  </a:schemeClr>
                </a:solidFill>
                <a:hlinkClick r:id="rId5"/>
              </a:rPr>
              <a:t>www.headctstudy.qure.a</a:t>
            </a:r>
            <a:r>
              <a:rPr lang="en-US" sz="1350" dirty="0">
                <a:solidFill>
                  <a:schemeClr val="accent4">
                    <a:lumMod val="50000"/>
                  </a:schemeClr>
                </a:solidFill>
                <a:hlinkClick r:id="rId5"/>
              </a:rPr>
              <a:t>i</a:t>
            </a:r>
            <a:endParaRPr lang="en-US" sz="13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3718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BDAB7F-70E6-8547-BC63-ADF64705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220" y="2443398"/>
            <a:ext cx="4593708" cy="4852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86369E-77CA-614D-80A0-E7431E4D40C4}"/>
              </a:ext>
            </a:extLst>
          </p:cNvPr>
          <p:cNvSpPr txBox="1"/>
          <p:nvPr/>
        </p:nvSpPr>
        <p:spPr>
          <a:xfrm>
            <a:off x="6872179" y="3777284"/>
            <a:ext cx="4540440" cy="12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ight" panose="020B0402020203020204" pitchFamily="34" charset="77"/>
              </a:rPr>
              <a:t>India’s </a:t>
            </a:r>
            <a:r>
              <a:rPr lang="en-US" dirty="0">
                <a:latin typeface="Avenir Medium" panose="02000503020000020003" pitchFamily="2" charset="0"/>
              </a:rPr>
              <a:t>First</a:t>
            </a:r>
            <a:r>
              <a:rPr lang="en-US" dirty="0">
                <a:latin typeface="Avenir Light" panose="020B0402020203020204" pitchFamily="34" charset="77"/>
              </a:rPr>
              <a:t> Ever AI Research Published In Any Of Top 3 Science Journals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7803B-F0F0-9441-9AD4-09671DC1576B}"/>
              </a:ext>
            </a:extLst>
          </p:cNvPr>
          <p:cNvSpPr txBox="1"/>
          <p:nvPr/>
        </p:nvSpPr>
        <p:spPr>
          <a:xfrm>
            <a:off x="7019258" y="5544654"/>
            <a:ext cx="4246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ight" panose="020B0402020203020204" pitchFamily="34" charset="77"/>
              </a:rPr>
              <a:t>The Lancet’s </a:t>
            </a:r>
            <a:r>
              <a:rPr lang="en-US" dirty="0">
                <a:latin typeface="Avenir Medium" panose="02000503020000020003" pitchFamily="2" charset="0"/>
              </a:rPr>
              <a:t>First</a:t>
            </a:r>
            <a:r>
              <a:rPr lang="en-US" dirty="0">
                <a:latin typeface="Avenir Light" panose="020B0402020203020204" pitchFamily="34" charset="77"/>
              </a:rPr>
              <a:t> Ever AI-In-Medical-Imaging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2224532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F443-2923-5348-8599-47AA4D0DA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56" y="3866629"/>
            <a:ext cx="11099800" cy="2159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64389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C90B-4516-2D48-9553-FC760F7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Diagnostic error 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8F42B-AFE7-9B4A-83FD-9765F947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4559" y="2745152"/>
            <a:ext cx="4473423" cy="4984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B1CFF0-E086-704B-B899-E25BBC0031B0}"/>
              </a:ext>
            </a:extLst>
          </p:cNvPr>
          <p:cNvSpPr txBox="1"/>
          <p:nvPr/>
        </p:nvSpPr>
        <p:spPr>
          <a:xfrm>
            <a:off x="1147180" y="3086434"/>
            <a:ext cx="187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Surgical and medical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ACC01-C5A7-8D49-976A-561BC284E0D9}"/>
              </a:ext>
            </a:extLst>
          </p:cNvPr>
          <p:cNvSpPr txBox="1"/>
          <p:nvPr/>
        </p:nvSpPr>
        <p:spPr>
          <a:xfrm>
            <a:off x="1204556" y="6072276"/>
            <a:ext cx="154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Diagnostic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85DCC-D285-E64B-AD64-35327AC9492E}"/>
              </a:ext>
            </a:extLst>
          </p:cNvPr>
          <p:cNvSpPr txBox="1"/>
          <p:nvPr/>
        </p:nvSpPr>
        <p:spPr>
          <a:xfrm>
            <a:off x="6212184" y="2743384"/>
            <a:ext cx="5705285" cy="748795"/>
          </a:xfrm>
          <a:prstGeom prst="rect">
            <a:avLst/>
          </a:prstGeom>
          <a:solidFill>
            <a:srgbClr val="293E56"/>
          </a:solidFill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Most errors are not detected unless a retrospective analysis is done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4110F7-2C32-3B4C-947E-8CA5FA49399D}"/>
              </a:ext>
            </a:extLst>
          </p:cNvPr>
          <p:cNvGrpSpPr/>
          <p:nvPr/>
        </p:nvGrpSpPr>
        <p:grpSpPr>
          <a:xfrm>
            <a:off x="6212184" y="3733686"/>
            <a:ext cx="5705285" cy="1178345"/>
            <a:chOff x="4445527" y="1630050"/>
            <a:chExt cx="4278964" cy="8837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C61E08-E2EF-A742-B6F1-73495FF1CB21}"/>
                </a:ext>
              </a:extLst>
            </p:cNvPr>
            <p:cNvSpPr txBox="1"/>
            <p:nvPr/>
          </p:nvSpPr>
          <p:spPr>
            <a:xfrm>
              <a:off x="4445527" y="1952213"/>
              <a:ext cx="4278964" cy="561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False Positive </a:t>
              </a:r>
              <a:r>
                <a:rPr lang="mr-IN" sz="2133" dirty="0">
                  <a:latin typeface="Avenir Book" charset="0"/>
                  <a:ea typeface="Avenir Book" charset="0"/>
                  <a:cs typeface="Avenir Book" charset="0"/>
                </a:rPr>
                <a:t>–</a:t>
              </a:r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 2%</a:t>
              </a:r>
            </a:p>
            <a:p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False Negative </a:t>
              </a:r>
              <a:r>
                <a:rPr lang="mr-IN" sz="2133" dirty="0">
                  <a:latin typeface="Avenir Book" charset="0"/>
                  <a:ea typeface="Avenir Book" charset="0"/>
                  <a:cs typeface="Avenir Book" charset="0"/>
                </a:rPr>
                <a:t>–</a:t>
              </a:r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 20%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2FC8BA-BAD6-E441-B185-C19E116BBF64}"/>
                </a:ext>
              </a:extLst>
            </p:cNvPr>
            <p:cNvSpPr txBox="1"/>
            <p:nvPr/>
          </p:nvSpPr>
          <p:spPr>
            <a:xfrm>
              <a:off x="4445527" y="1630050"/>
              <a:ext cx="4278964" cy="3154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Chest X-ray diagnostic errors</a:t>
              </a:r>
              <a:r>
                <a:rPr lang="en-US" sz="2133" baseline="30000" dirty="0">
                  <a:latin typeface="Avenir Book" charset="0"/>
                  <a:ea typeface="Avenir Book" charset="0"/>
                  <a:cs typeface="Avenir Book" charset="0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9CAC1C-A34E-004D-B85E-B3B1CDF8B3B2}"/>
              </a:ext>
            </a:extLst>
          </p:cNvPr>
          <p:cNvGrpSpPr/>
          <p:nvPr/>
        </p:nvGrpSpPr>
        <p:grpSpPr>
          <a:xfrm>
            <a:off x="6212184" y="6547035"/>
            <a:ext cx="5705285" cy="1151986"/>
            <a:chOff x="4445527" y="3684832"/>
            <a:chExt cx="4278964" cy="8639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24AA8C-8881-094B-8418-F9F7BAADE188}"/>
                </a:ext>
              </a:extLst>
            </p:cNvPr>
            <p:cNvSpPr txBox="1"/>
            <p:nvPr/>
          </p:nvSpPr>
          <p:spPr>
            <a:xfrm>
              <a:off x="4445527" y="3987226"/>
              <a:ext cx="4278964" cy="561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False Positive </a:t>
              </a:r>
              <a:r>
                <a:rPr lang="mr-IN" sz="2133" dirty="0">
                  <a:latin typeface="Avenir Book" charset="0"/>
                  <a:ea typeface="Avenir Book" charset="0"/>
                  <a:cs typeface="Avenir Book" charset="0"/>
                </a:rPr>
                <a:t>–</a:t>
              </a:r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 6.4%</a:t>
              </a:r>
            </a:p>
            <a:p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False Negative </a:t>
              </a:r>
              <a:r>
                <a:rPr lang="mr-IN" sz="2133" dirty="0">
                  <a:latin typeface="Avenir Book" charset="0"/>
                  <a:ea typeface="Avenir Book" charset="0"/>
                  <a:cs typeface="Avenir Book" charset="0"/>
                </a:rPr>
                <a:t>–</a:t>
              </a:r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 43%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F732DB-8EE2-8346-AAD9-F9FD2D154773}"/>
                </a:ext>
              </a:extLst>
            </p:cNvPr>
            <p:cNvSpPr txBox="1"/>
            <p:nvPr/>
          </p:nvSpPr>
          <p:spPr>
            <a:xfrm>
              <a:off x="4445527" y="3684832"/>
              <a:ext cx="4278964" cy="3154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Spine MRI diagnostic errors</a:t>
              </a:r>
              <a:r>
                <a:rPr lang="en-US" sz="2133" baseline="30000" dirty="0">
                  <a:latin typeface="Avenir Book" charset="0"/>
                  <a:ea typeface="Avenir Book" charset="0"/>
                  <a:cs typeface="Avenir Book" charset="0"/>
                </a:rPr>
                <a:t>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73E57B-A5A2-6049-A799-C240ED655B95}"/>
              </a:ext>
            </a:extLst>
          </p:cNvPr>
          <p:cNvSpPr txBox="1"/>
          <p:nvPr/>
        </p:nvSpPr>
        <p:spPr>
          <a:xfrm>
            <a:off x="1147180" y="8071210"/>
            <a:ext cx="985558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latin typeface="Avenir Light" charset="0"/>
                <a:ea typeface="Avenir Light" charset="0"/>
                <a:cs typeface="Avenir Light" charset="0"/>
              </a:rPr>
              <a:t>1. https://www.ncbi.nlm.nih.gov/pmc/articles/PMC3609674; 2. </a:t>
            </a:r>
            <a:r>
              <a:rPr lang="en-US" sz="1067" dirty="0" err="1">
                <a:latin typeface="Avenir Light" charset="0"/>
                <a:ea typeface="Avenir Light" charset="0"/>
                <a:cs typeface="Avenir Light" charset="0"/>
              </a:rPr>
              <a:t>Abujudeh</a:t>
            </a:r>
            <a:r>
              <a:rPr lang="en-US" sz="1067" dirty="0">
                <a:latin typeface="Avenir Light" charset="0"/>
                <a:ea typeface="Avenir Light" charset="0"/>
                <a:cs typeface="Avenir Light" charset="0"/>
              </a:rPr>
              <a:t> et al. European </a:t>
            </a:r>
            <a:r>
              <a:rPr lang="en-US" sz="1067" dirty="0" err="1">
                <a:latin typeface="Avenir Light" charset="0"/>
                <a:ea typeface="Avenir Light" charset="0"/>
                <a:cs typeface="Avenir Light" charset="0"/>
              </a:rPr>
              <a:t>RadiologyAugust</a:t>
            </a:r>
            <a:r>
              <a:rPr lang="en-US" sz="1067" dirty="0">
                <a:latin typeface="Avenir Light" charset="0"/>
                <a:ea typeface="Avenir Light" charset="0"/>
                <a:cs typeface="Avenir Light" charset="0"/>
              </a:rPr>
              <a:t> 2010; 3. </a:t>
            </a:r>
            <a:r>
              <a:rPr lang="en-US" sz="933" dirty="0">
                <a:latin typeface="Avenir Book" charset="0"/>
                <a:ea typeface="Avenir Book" charset="0"/>
                <a:cs typeface="Avenir Book" charset="0"/>
              </a:rPr>
              <a:t>Herzog, R., et al. The Spine Journal. Nov. 17, 2016.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67A48-FDEB-8549-B61F-B4F83FAA85DC}"/>
              </a:ext>
            </a:extLst>
          </p:cNvPr>
          <p:cNvGrpSpPr/>
          <p:nvPr/>
        </p:nvGrpSpPr>
        <p:grpSpPr>
          <a:xfrm>
            <a:off x="6212184" y="5153540"/>
            <a:ext cx="5705285" cy="1151987"/>
            <a:chOff x="4445527" y="2670105"/>
            <a:chExt cx="4278964" cy="86399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4C2DD9-9B7A-5E42-B2AA-1C8E6C34932F}"/>
                </a:ext>
              </a:extLst>
            </p:cNvPr>
            <p:cNvSpPr txBox="1"/>
            <p:nvPr/>
          </p:nvSpPr>
          <p:spPr>
            <a:xfrm>
              <a:off x="4445527" y="2972499"/>
              <a:ext cx="4278964" cy="561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Intra-observer discrepancy (re-read)</a:t>
              </a:r>
              <a:r>
                <a:rPr lang="mr-IN" sz="2133" dirty="0">
                  <a:latin typeface="Avenir Book" charset="0"/>
                  <a:ea typeface="Avenir Book" charset="0"/>
                  <a:cs typeface="Avenir Book" charset="0"/>
                </a:rPr>
                <a:t>–</a:t>
              </a:r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 26%</a:t>
              </a:r>
            </a:p>
            <a:p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Inter-observer discrepancy </a:t>
              </a:r>
              <a:r>
                <a:rPr lang="mr-IN" sz="2133" dirty="0">
                  <a:latin typeface="Avenir Book" charset="0"/>
                  <a:ea typeface="Avenir Book" charset="0"/>
                  <a:cs typeface="Avenir Book" charset="0"/>
                </a:rPr>
                <a:t>–</a:t>
              </a:r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 32%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5312F7-ECB4-5B4B-8033-40AF49722954}"/>
                </a:ext>
              </a:extLst>
            </p:cNvPr>
            <p:cNvSpPr txBox="1"/>
            <p:nvPr/>
          </p:nvSpPr>
          <p:spPr>
            <a:xfrm>
              <a:off x="4445527" y="2670105"/>
              <a:ext cx="4278964" cy="3154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latin typeface="Avenir Book" charset="0"/>
                  <a:ea typeface="Avenir Book" charset="0"/>
                  <a:cs typeface="Avenir Book" charset="0"/>
                </a:rPr>
                <a:t>Abdominal CT diagnostic errors</a:t>
              </a:r>
              <a:r>
                <a:rPr lang="en-US" sz="2133" baseline="30000" dirty="0">
                  <a:latin typeface="Avenir Book" charset="0"/>
                  <a:ea typeface="Avenir Book" charset="0"/>
                  <a:cs typeface="Avenir Book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63803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F717-A163-884C-8F7F-5604E3C5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Rapid Growth in Imaging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A0CBA1-CDD8-6D4B-82C8-3301FEA0475B}"/>
              </a:ext>
            </a:extLst>
          </p:cNvPr>
          <p:cNvSpPr/>
          <p:nvPr/>
        </p:nvSpPr>
        <p:spPr>
          <a:xfrm>
            <a:off x="6815138" y="2712925"/>
            <a:ext cx="5035733" cy="5308900"/>
          </a:xfrm>
          <a:prstGeom prst="rect">
            <a:avLst/>
          </a:prstGeom>
          <a:solidFill>
            <a:schemeClr val="bg1">
              <a:lumMod val="95000"/>
              <a:alpha val="1215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6D29A-B785-D349-97E7-3C6F7EB4D8BB}"/>
              </a:ext>
            </a:extLst>
          </p:cNvPr>
          <p:cNvSpPr/>
          <p:nvPr/>
        </p:nvSpPr>
        <p:spPr>
          <a:xfrm>
            <a:off x="1201198" y="2712925"/>
            <a:ext cx="5187243" cy="5308900"/>
          </a:xfrm>
          <a:prstGeom prst="rect">
            <a:avLst/>
          </a:prstGeom>
          <a:solidFill>
            <a:schemeClr val="bg1">
              <a:lumMod val="95000"/>
              <a:alpha val="1215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2D5D-83B0-8E4D-A725-DE07A197AD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8556" y="2913734"/>
            <a:ext cx="5019887" cy="4907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34A81-9699-DC4D-8D33-19C51FB0FD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159" y="2913735"/>
            <a:ext cx="4712405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4193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ISCLAIM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500"/>
            </a:lvl1pPr>
          </a:lstStyle>
          <a:p>
            <a:r>
              <a:t>DISCLAIMER</a:t>
            </a:r>
          </a:p>
        </p:txBody>
      </p:sp>
      <p:sp>
        <p:nvSpPr>
          <p:cNvPr id="123" name="This research has been supported by"/>
          <p:cNvSpPr txBox="1">
            <a:spLocks noGrp="1"/>
          </p:cNvSpPr>
          <p:nvPr>
            <p:ph type="body" idx="1"/>
          </p:nvPr>
        </p:nvSpPr>
        <p:spPr>
          <a:xfrm>
            <a:off x="857117" y="2781300"/>
            <a:ext cx="11099801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sz="3000"/>
              <a:t>This research has been supported by</a:t>
            </a:r>
          </a:p>
          <a:p>
            <a:pPr marL="0" indent="0">
              <a:buSzTx/>
              <a:buNone/>
            </a:pPr>
            <a:endParaRPr sz="3000"/>
          </a:p>
          <a:p>
            <a:pPr marL="0" indent="0">
              <a:buSzTx/>
              <a:buNone/>
            </a:pPr>
            <a:endParaRPr sz="3000"/>
          </a:p>
          <a:p>
            <a:pPr marL="0" indent="0">
              <a:buSzTx/>
              <a:buNone/>
            </a:pPr>
            <a:endParaRPr sz="3000"/>
          </a:p>
          <a:p>
            <a:pPr marL="0" indent="0">
              <a:buSzTx/>
              <a:buNone/>
              <a:defRPr sz="2000"/>
            </a:pPr>
            <a:endParaRPr sz="3000"/>
          </a:p>
          <a:p>
            <a:pPr marL="0" indent="0">
              <a:buSzTx/>
              <a:buNone/>
            </a:pPr>
            <a:r>
              <a:t> </a:t>
            </a:r>
          </a:p>
        </p:txBody>
      </p:sp>
      <p:pic>
        <p:nvPicPr>
          <p:cNvPr id="124" name="Qure Grey AI logo-01.jpg" descr="Qure Grey AI logo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9200" y="3775074"/>
            <a:ext cx="4246035" cy="318452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www.qure.ai…"/>
          <p:cNvSpPr txBox="1"/>
          <p:nvPr/>
        </p:nvSpPr>
        <p:spPr>
          <a:xfrm>
            <a:off x="986564" y="6995033"/>
            <a:ext cx="4079166" cy="104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 u="sng">
                <a:hlinkClick r:id="rId3"/>
              </a:rPr>
              <a:t>www.qure.ai</a:t>
            </a:r>
          </a:p>
          <a:p>
            <a:pPr algn="l">
              <a:defRPr sz="2000"/>
            </a:pPr>
            <a:r>
              <a:rPr u="sng">
                <a:hlinkClick r:id="" action="ppaction://hlinkshowjump?jump=nextslide"/>
              </a:rPr>
              <a:t>swethatanamala.github.io</a:t>
            </a:r>
          </a:p>
          <a:p>
            <a:pPr algn="l">
              <a:defRPr sz="2000"/>
            </a:pPr>
            <a:r>
              <a:rPr u="sng">
                <a:hlinkClick r:id="" action="ppaction://hlinkshowjump?jump=nextslide"/>
              </a:rPr>
              <a:t>swetha.tanamala@qure.ai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wards and Press cover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Awards and Press coverage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900" y="2940050"/>
            <a:ext cx="11811000" cy="5600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Research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3378200"/>
            <a:ext cx="12192000" cy="530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fast-stroke-presentation-1-638.jpg" descr="fast-stroke-presentation-1-6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4640" y="4840408"/>
            <a:ext cx="1841290" cy="1382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my00309_im03612_fl7_brainctthu_jpg (1).png" descr="my00309_im03612_fl7_brainctthu_jpg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5695" y="4215877"/>
            <a:ext cx="1841290" cy="12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66548817-stethoscope-pen-notes-data-on-medical-document.jpg" descr="66548817-stethoscope-pen-notes-data-on-medical-documen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9675" y="3286929"/>
            <a:ext cx="1841290" cy="122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blood-draw-733-450.jpg" descr="blood-draw-733-45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1124" y="2482770"/>
            <a:ext cx="1841290" cy="113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neurology-brand-canvas-492x328 (3).jpg" descr="neurology-brand-canvas-492x328 (3)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57883" y="1547118"/>
            <a:ext cx="1841291" cy="122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"/>
          <p:cNvSpPr/>
          <p:nvPr/>
        </p:nvSpPr>
        <p:spPr>
          <a:xfrm>
            <a:off x="1804640" y="6462681"/>
            <a:ext cx="1841290" cy="351633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222BA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" name="Triangle"/>
          <p:cNvSpPr/>
          <p:nvPr/>
        </p:nvSpPr>
        <p:spPr>
          <a:xfrm>
            <a:off x="3642385" y="6462681"/>
            <a:ext cx="456992" cy="351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" name="Rectangle"/>
          <p:cNvSpPr/>
          <p:nvPr/>
        </p:nvSpPr>
        <p:spPr>
          <a:xfrm>
            <a:off x="3833933" y="5624481"/>
            <a:ext cx="1841291" cy="351633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222BA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Triangle"/>
          <p:cNvSpPr/>
          <p:nvPr/>
        </p:nvSpPr>
        <p:spPr>
          <a:xfrm>
            <a:off x="5671679" y="5624481"/>
            <a:ext cx="456992" cy="351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0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82400" y="6368074"/>
            <a:ext cx="376962" cy="25401"/>
          </a:xfrm>
          <a:prstGeom prst="rect">
            <a:avLst/>
          </a:prstGeom>
        </p:spPr>
      </p:pic>
      <p:pic>
        <p:nvPicPr>
          <p:cNvPr id="182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3874599" y="6158437"/>
            <a:ext cx="377033" cy="121921"/>
          </a:xfrm>
          <a:prstGeom prst="rect">
            <a:avLst/>
          </a:prstGeom>
        </p:spPr>
      </p:pic>
      <p:sp>
        <p:nvSpPr>
          <p:cNvPr id="184" name="Rectangle"/>
          <p:cNvSpPr/>
          <p:nvPr/>
        </p:nvSpPr>
        <p:spPr>
          <a:xfrm>
            <a:off x="5886750" y="4706358"/>
            <a:ext cx="1841290" cy="351633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222BA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Triangle"/>
          <p:cNvSpPr/>
          <p:nvPr/>
        </p:nvSpPr>
        <p:spPr>
          <a:xfrm>
            <a:off x="7724495" y="4706358"/>
            <a:ext cx="456993" cy="351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6" name="Rectangle"/>
          <p:cNvSpPr/>
          <p:nvPr/>
        </p:nvSpPr>
        <p:spPr>
          <a:xfrm>
            <a:off x="7973655" y="3821081"/>
            <a:ext cx="1841290" cy="351633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222BA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Triangle"/>
          <p:cNvSpPr/>
          <p:nvPr/>
        </p:nvSpPr>
        <p:spPr>
          <a:xfrm>
            <a:off x="9811400" y="3821081"/>
            <a:ext cx="456992" cy="351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10039896" y="2932081"/>
            <a:ext cx="1841290" cy="35163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222BA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9" name="Triangle"/>
          <p:cNvSpPr/>
          <p:nvPr/>
        </p:nvSpPr>
        <p:spPr>
          <a:xfrm>
            <a:off x="11877641" y="2932081"/>
            <a:ext cx="456992" cy="351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0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9337" y="5483562"/>
            <a:ext cx="376962" cy="25401"/>
          </a:xfrm>
          <a:prstGeom prst="rect">
            <a:avLst/>
          </a:prstGeom>
        </p:spPr>
      </p:pic>
      <p:pic>
        <p:nvPicPr>
          <p:cNvPr id="192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5871536" y="5273925"/>
            <a:ext cx="377032" cy="121921"/>
          </a:xfrm>
          <a:prstGeom prst="rect">
            <a:avLst/>
          </a:prstGeom>
        </p:spPr>
      </p:pic>
      <p:pic>
        <p:nvPicPr>
          <p:cNvPr id="194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32154" y="4581862"/>
            <a:ext cx="376962" cy="25401"/>
          </a:xfrm>
          <a:prstGeom prst="rect">
            <a:avLst/>
          </a:prstGeom>
        </p:spPr>
      </p:pic>
      <p:pic>
        <p:nvPicPr>
          <p:cNvPr id="196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7924352" y="4372225"/>
            <a:ext cx="377032" cy="121921"/>
          </a:xfrm>
          <a:prstGeom prst="rect">
            <a:avLst/>
          </a:prstGeom>
        </p:spPr>
      </p:pic>
      <p:pic>
        <p:nvPicPr>
          <p:cNvPr id="198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44459" y="3692862"/>
            <a:ext cx="376962" cy="25401"/>
          </a:xfrm>
          <a:prstGeom prst="rect">
            <a:avLst/>
          </a:prstGeom>
        </p:spPr>
      </p:pic>
      <p:pic>
        <p:nvPicPr>
          <p:cNvPr id="200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10036657" y="3483225"/>
            <a:ext cx="377033" cy="121921"/>
          </a:xfrm>
          <a:prstGeom prst="rect">
            <a:avLst/>
          </a:prstGeom>
        </p:spPr>
      </p:pic>
      <p:sp>
        <p:nvSpPr>
          <p:cNvPr id="202" name="01…"/>
          <p:cNvSpPr txBox="1"/>
          <p:nvPr/>
        </p:nvSpPr>
        <p:spPr>
          <a:xfrm>
            <a:off x="1706089" y="6883520"/>
            <a:ext cx="2774991" cy="163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1">
                    <a:lumOff val="16847"/>
                  </a:schemeClr>
                </a:solidFill>
              </a:defRPr>
            </a:pPr>
            <a:r>
              <a:t>01</a:t>
            </a:r>
          </a:p>
          <a:p>
            <a:pPr algn="l">
              <a:defRPr sz="1800">
                <a:solidFill>
                  <a:schemeClr val="accent1">
                    <a:lumOff val="-13575"/>
                  </a:schemeClr>
                </a:solidFill>
              </a:defRPr>
            </a:pPr>
            <a:r>
              <a:t>Initial assessment and stabilization of airway latency, breathing, and circulation</a:t>
            </a:r>
          </a:p>
        </p:txBody>
      </p:sp>
      <p:sp>
        <p:nvSpPr>
          <p:cNvPr id="203" name="02…"/>
          <p:cNvSpPr txBox="1"/>
          <p:nvPr/>
        </p:nvSpPr>
        <p:spPr>
          <a:xfrm>
            <a:off x="4107738" y="6003089"/>
            <a:ext cx="1684273" cy="75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1">
                    <a:lumOff val="16847"/>
                  </a:schemeClr>
                </a:solidFill>
              </a:defRPr>
            </a:pPr>
            <a:r>
              <a:t>02</a:t>
            </a:r>
          </a:p>
          <a:p>
            <a:pPr algn="l">
              <a:defRPr sz="1800">
                <a:solidFill>
                  <a:schemeClr val="accent1">
                    <a:lumOff val="-13575"/>
                  </a:schemeClr>
                </a:solidFill>
              </a:defRPr>
            </a:pPr>
            <a:r>
              <a:t>Neuroimaging</a:t>
            </a:r>
          </a:p>
        </p:txBody>
      </p:sp>
      <p:sp>
        <p:nvSpPr>
          <p:cNvPr id="204" name="03…"/>
          <p:cNvSpPr txBox="1"/>
          <p:nvPr/>
        </p:nvSpPr>
        <p:spPr>
          <a:xfrm>
            <a:off x="6152438" y="5117812"/>
            <a:ext cx="1841291" cy="2215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1">
                    <a:lumOff val="16847"/>
                  </a:schemeClr>
                </a:solidFill>
              </a:defRPr>
            </a:pPr>
            <a:r>
              <a:t>03</a:t>
            </a:r>
          </a:p>
          <a:p>
            <a:pPr algn="l">
              <a:defRPr sz="1800">
                <a:solidFill>
                  <a:schemeClr val="accent1">
                    <a:lumOff val="-13575"/>
                  </a:schemeClr>
                </a:solidFill>
              </a:defRPr>
            </a:pPr>
            <a:r>
              <a:t>Standardized neurological assessment to </a:t>
            </a:r>
          </a:p>
          <a:p>
            <a:pPr algn="l">
              <a:defRPr sz="1800">
                <a:solidFill>
                  <a:schemeClr val="accent1">
                    <a:lumOff val="-13575"/>
                  </a:schemeClr>
                </a:solidFill>
              </a:defRPr>
            </a:pPr>
            <a:r>
              <a:t>Determine baseline severity</a:t>
            </a:r>
          </a:p>
        </p:txBody>
      </p:sp>
      <p:sp>
        <p:nvSpPr>
          <p:cNvPr id="205" name="04…"/>
          <p:cNvSpPr txBox="1"/>
          <p:nvPr/>
        </p:nvSpPr>
        <p:spPr>
          <a:xfrm>
            <a:off x="8166181" y="4131578"/>
            <a:ext cx="2109574" cy="2800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1">
                    <a:lumOff val="16847"/>
                  </a:schemeClr>
                </a:solidFill>
              </a:defRPr>
            </a:pPr>
            <a:r>
              <a:t>04</a:t>
            </a:r>
          </a:p>
          <a:p>
            <a:pPr algn="l">
              <a:defRPr sz="1800">
                <a:solidFill>
                  <a:schemeClr val="accent1">
                    <a:lumOff val="-13575"/>
                  </a:schemeClr>
                </a:solidFill>
              </a:defRPr>
            </a:pPr>
            <a:r>
              <a:t>Blood pressure management, reversal of coagulopathy, and evaluation of the need for early surgical intervention.</a:t>
            </a:r>
          </a:p>
        </p:txBody>
      </p:sp>
      <p:sp>
        <p:nvSpPr>
          <p:cNvPr id="206" name="05…"/>
          <p:cNvSpPr txBox="1"/>
          <p:nvPr/>
        </p:nvSpPr>
        <p:spPr>
          <a:xfrm>
            <a:off x="10324131" y="3372093"/>
            <a:ext cx="1841290" cy="19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1">
                    <a:lumOff val="16847"/>
                  </a:schemeClr>
                </a:solidFill>
              </a:defRPr>
            </a:pPr>
            <a:r>
              <a:t>05</a:t>
            </a:r>
          </a:p>
          <a:p>
            <a:pPr algn="l">
              <a:defRPr sz="1800">
                <a:solidFill>
                  <a:schemeClr val="accent1">
                    <a:lumOff val="-13575"/>
                  </a:schemeClr>
                </a:solidFill>
              </a:defRPr>
            </a:pPr>
            <a:r>
              <a:t>Frequent neurological examinations, at least every hour</a:t>
            </a:r>
          </a:p>
        </p:txBody>
      </p:sp>
      <p:sp>
        <p:nvSpPr>
          <p:cNvPr id="207" name="Clinical Procedure for Spontaneous…"/>
          <p:cNvSpPr txBox="1"/>
          <p:nvPr/>
        </p:nvSpPr>
        <p:spPr>
          <a:xfrm>
            <a:off x="1721540" y="1238410"/>
            <a:ext cx="7105600" cy="157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Clinical Procedure for Spontaneous</a:t>
            </a:r>
          </a:p>
          <a:p>
            <a:pPr algn="l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 Traumatic Brain Injury and </a:t>
            </a:r>
          </a:p>
          <a:p>
            <a:pPr algn="l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 Stroke Intervention</a:t>
            </a:r>
          </a:p>
        </p:txBody>
      </p:sp>
      <p:pic>
        <p:nvPicPr>
          <p:cNvPr id="208" name="Rounded Rectangle" descr="Rounded Rectangl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60753" y="3835088"/>
            <a:ext cx="2211174" cy="25154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465</Words>
  <Application>Microsoft Macintosh PowerPoint</Application>
  <PresentationFormat>Custom</PresentationFormat>
  <Paragraphs>131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Avenir Book</vt:lpstr>
      <vt:lpstr>Avenir Light</vt:lpstr>
      <vt:lpstr>Avenir Medium</vt:lpstr>
      <vt:lpstr>Cambria Math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AI in health care</vt:lpstr>
      <vt:lpstr>Diagnostic error rates</vt:lpstr>
      <vt:lpstr>Rapid Growth in Imaging</vt:lpstr>
      <vt:lpstr>DISCLAIMER</vt:lpstr>
      <vt:lpstr>Awards and Press coverage</vt:lpstr>
      <vt:lpstr>Research</vt:lpstr>
      <vt:lpstr>PowerPoint Presentation</vt:lpstr>
      <vt:lpstr>Current Status of Diagnosis</vt:lpstr>
      <vt:lpstr>qER - Head CT interpretation</vt:lpstr>
      <vt:lpstr>PowerPoint Presentation</vt:lpstr>
      <vt:lpstr>Tag the objects</vt:lpstr>
      <vt:lpstr>How?</vt:lpstr>
      <vt:lpstr>How?</vt:lpstr>
      <vt:lpstr>PowerPoint Presentation</vt:lpstr>
      <vt:lpstr>Neural Networks</vt:lpstr>
      <vt:lpstr>Neural Networks</vt:lpstr>
      <vt:lpstr>Convolution Neural Networks</vt:lpstr>
      <vt:lpstr>Convolution Neural Networks</vt:lpstr>
      <vt:lpstr>Convolution Neural Networks</vt:lpstr>
      <vt:lpstr>AI in radiology</vt:lpstr>
      <vt:lpstr>AI in radiology</vt:lpstr>
      <vt:lpstr>Natural Language Processing</vt:lpstr>
      <vt:lpstr>Pipeline</vt:lpstr>
      <vt:lpstr>How to interpret?</vt:lpstr>
      <vt:lpstr>Sensitivity</vt:lpstr>
      <vt:lpstr>Specificity</vt:lpstr>
      <vt:lpstr>ROC curve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Swetha Tanamala</cp:lastModifiedBy>
  <cp:revision>11</cp:revision>
  <dcterms:modified xsi:type="dcterms:W3CDTF">2019-03-16T09:57:29Z</dcterms:modified>
</cp:coreProperties>
</file>